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835696">
            <a:off x="6482923" y="950895"/>
            <a:ext cx="1022205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dirty="0"/>
              <a:t>Generally has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889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6491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1"/>
            <a:r>
              <a:rPr dirty="0"/>
              <a:t>M-H algorithm is slow converging </a:t>
            </a:r>
            <a:r>
              <a:rPr b="1" dirty="0"/>
              <a:t>random walk</a:t>
            </a:r>
            <a:endParaRPr dirty="0"/>
          </a:p>
          <a:p>
            <a:pPr lvl="1"/>
            <a:r>
              <a:rPr dirty="0"/>
              <a:t>Leads to low ESS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dirty="0"/>
              <a:t>We roll an imaginary ball around the landscape to the highest potential energy points</a:t>
            </a:r>
          </a:p>
          <a:p>
            <a:pPr lvl="1"/>
            <a:r>
              <a:rPr dirty="0"/>
              <a:t>Ball has position and velocity in the space</a:t>
            </a:r>
          </a:p>
          <a:p>
            <a:pPr lvl="1"/>
            <a:r>
              <a:rPr dirty="0"/>
              <a:t>These high density points attract the ball - a ‘field of attraction’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592428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momentum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592428"/>
              </a:xfrm>
              <a:blipFill>
                <a:blip r:embed="rId2"/>
                <a:stretch>
                  <a:fillRect l="-667" t="-2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We can relate position and momentum to the density we want to sample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Boltzmann distribution</a:t>
                </a:r>
                <a:r>
                  <a:rPr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normalization or </a:t>
                </a:r>
                <a:r>
                  <a:rPr b="1" dirty="0"/>
                  <a:t>partition coefficient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temperature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b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equations:</a:t>
                </a:r>
              </a:p>
              <a:p>
                <a:pPr lvl="0"/>
                <a:r>
                  <a:rPr dirty="0"/>
                  <a:t>Notice that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time steps, using the coupled differential equations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dirty="0"/>
                  <a:t> as the new proposed state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:r>
                  <a:rPr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to </a:t>
                </a:r>
                <a:r>
                  <a:rPr b="1" dirty="0"/>
                  <a:t>tune</a:t>
                </a:r>
                <a:r>
                  <a:rPr dirty="0"/>
                  <a:t> the algorithm</a:t>
                </a:r>
              </a:p>
              <a:p>
                <a:pPr lvl="1"/>
                <a:r>
                  <a:rPr dirty="0"/>
                  <a:t>Change too small, search is only local</a:t>
                </a:r>
              </a:p>
              <a:p>
                <a:pPr lvl="1"/>
                <a:r>
                  <a:rPr dirty="0"/>
                  <a:t>Change too large, search makes large jumps</a:t>
                </a:r>
              </a:p>
              <a:p>
                <a:pPr lvl="0"/>
                <a:r>
                  <a:rPr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, in practice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97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 </a:t>
                </a:r>
                <a:r>
                  <a:rPr b="1" dirty="0"/>
                  <a:t>no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it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 is a complex algorithm - some resources for additional details</a:t>
            </a:r>
          </a:p>
          <a:p>
            <a:pPr lvl="0"/>
            <a:r>
              <a:rPr>
                <a:hlinkClick r:id="rId2"/>
              </a:rPr>
              <a:t>A Conceptual Introduction to Hamiltonian Monte Carlo, Michael Betancourt</a:t>
            </a:r>
            <a:r>
              <a:t>, 2017</a:t>
            </a:r>
          </a:p>
          <a:p>
            <a:pPr lvl="0"/>
            <a:r>
              <a:rPr>
                <a:hlinkClick r:id="rId3"/>
              </a:rPr>
              <a:t>MCMC using Hamiltonian dynamics, Radford Niel</a:t>
            </a:r>
            <a:r>
              <a:t>, 2012</a:t>
            </a:r>
          </a:p>
          <a:p>
            <a:pPr lvl="0"/>
            <a:r>
              <a:rPr>
                <a:hlinkClick r:id="rId4"/>
              </a:rPr>
              <a:t>Hamiltonian Monte Carlo explained, Alex Rogozhnikov</a:t>
            </a:r>
            <a:r>
              <a:t>, 2016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rPr dirty="0"/>
              <a:t>Define the problem</a:t>
            </a:r>
          </a:p>
          <a:p>
            <a:pPr marL="342900" lvl="0" indent="-342900">
              <a:buAutoNum type="arabicPeriod"/>
            </a:pPr>
            <a:r>
              <a:rPr dirty="0"/>
              <a:t>Collect the dataset</a:t>
            </a:r>
          </a:p>
          <a:p>
            <a:pPr marL="342900" lvl="0" indent="-342900">
              <a:buAutoNum type="arabicPeriod"/>
            </a:pPr>
            <a:r>
              <a:rPr dirty="0"/>
              <a:t>Define a model, including priors</a:t>
            </a:r>
          </a:p>
          <a:p>
            <a:pPr marL="342900" lvl="0" indent="-342900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marL="342900" lvl="0" indent="-342900">
              <a:buAutoNum type="arabicPeriod"/>
            </a:pPr>
            <a:r>
              <a:rPr dirty="0"/>
              <a:t>MCMC sample the model</a:t>
            </a:r>
          </a:p>
          <a:p>
            <a:pPr marL="342900" lvl="0" indent="-342900">
              <a:buAutoNum type="arabicPeriod"/>
            </a:pPr>
            <a:r>
              <a:rPr dirty="0"/>
              <a:t>Verify MCMC sampling convergence and sufficiency</a:t>
            </a:r>
          </a:p>
          <a:p>
            <a:pPr marL="342900" lvl="0" indent="-342900">
              <a:buAutoNum type="arabicPeriod"/>
            </a:pPr>
            <a:r>
              <a:rPr dirty="0"/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pPr marL="0" lvl="0" indent="0">
              <a:buNone/>
            </a:pPr>
            <a:r>
              <a:rPr dirty="0"/>
              <a:t>Multiple examples 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25028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250281"/>
              </a:xfrm>
              <a:blipFill>
                <a:blip r:embed="rId2"/>
                <a:stretch>
                  <a:fillRect l="-741" t="-7317" b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0726" y="2450432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664484"/>
            <a:ext cx="6657474" cy="37742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Model has 4 parameters</a:t>
                </a:r>
              </a:p>
              <a:p>
                <a:pPr lvl="0"/>
                <a:r>
                  <a:rPr dirty="0"/>
                  <a:t>Define prior distributions for these parameters: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is the intercept term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are the partial slopes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is the standard deviation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dirty="0"/>
                  <a:t>, indicates a </a:t>
                </a:r>
                <a:r>
                  <a:rPr b="1" dirty="0"/>
                  <a:t>half Normal distribution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lvl="0"/>
                <a:r>
                  <a:rPr dirty="0"/>
                  <a:t>Likelihood model:</a:t>
                </a:r>
              </a:p>
              <a:p>
                <a:pPr lvl="1"/>
                <a:r>
                  <a:rPr dirty="0"/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,</a:t>
                </a:r>
              </a:p>
              <a:p>
                <a:pPr lvl="1"/>
                <a:r>
                  <a:rPr dirty="0"/>
                  <a:t>Sample posterior of parameters</a:t>
                </a:r>
              </a:p>
              <a:p>
                <a:pPr lvl="1"/>
                <a:r>
                  <a:rPr dirty="0"/>
                  <a:t>Posterior distribution (</a:t>
                </a:r>
                <a:r>
                  <a:rPr b="1" dirty="0"/>
                  <a:t>likelihood</a:t>
                </a:r>
                <a:r>
                  <a:rPr dirty="0"/>
                  <a:t>)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is </a:t>
                </a:r>
                <a:r>
                  <a:rPr b="1" dirty="0"/>
                  <a:t>computed deterministically</a:t>
                </a:r>
                <a:r>
                  <a:rPr dirty="0"/>
                  <a:t>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</a:p>
          <a:p>
            <a:pPr lvl="0"/>
            <a:r>
              <a:rPr dirty="0"/>
              <a:t>Use 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Compare the distribution of the response variable with the posterior distribution generated by priors.</a:t>
            </a:r>
          </a:p>
          <a:p>
            <a:pPr lvl="1"/>
            <a:r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129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predictive response vs response variable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Example looks promising</a:t>
            </a:r>
          </a:p>
          <a:p>
            <a:pPr lvl="1"/>
            <a:r>
              <a:t>Distribution shape is similar</a:t>
            </a:r>
            <a:br/>
            <a:endParaRPr/>
          </a:p>
          <a:p>
            <a:pPr lvl="1"/>
            <a:r>
              <a:t>No noticeable anomalies</a:t>
            </a:r>
            <a:br/>
            <a:endParaRPr/>
          </a:p>
          <a:p>
            <a:pPr lvl="1"/>
            <a:r>
              <a:t>Higher dispersion of prior check distribution is desired to not restrict the solution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Prior predictive checks to verify prior distribution choice</a:t>
                </a:r>
              </a:p>
              <a:p>
                <a:pPr lvl="0"/>
                <a:r>
                  <a:t>Prior predictive checks verify that choices of prior distributions are at least reasonable</a:t>
                </a:r>
                <a:br/>
                <a:endParaRPr/>
              </a:p>
              <a:p>
                <a:pPr lvl="0"/>
                <a:r>
                  <a:t>Verify that we are happy with the density of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priors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19300" y="11938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density of Betas and sigma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Shape of these distributions seems reasonable</a:t>
            </a:r>
          </a:p>
          <a:p>
            <a:pPr lvl="1"/>
            <a:r>
              <a:t>Range of possible values will not restrict the solution</a:t>
            </a:r>
            <a:br/>
            <a:endParaRPr/>
          </a:p>
          <a:p>
            <a:pPr lvl="1"/>
            <a:r>
              <a:t>No anomalies in the shape of the distribution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We sample the posterior using one or more Markov chains</a:t>
            </a:r>
          </a:p>
          <a:p>
            <a:pPr lvl="0"/>
            <a:r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Traces and density of chains are similar</a:t>
                </a:r>
              </a:p>
              <a:p>
                <a:pPr lvl="1"/>
                <a:r>
                  <a:t>No divergence between traces</a:t>
                </a:r>
              </a:p>
              <a:p>
                <a:pPr lvl="0"/>
                <a:r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There are a number of ways MCMC sampling can breakdown and not converge;</a:t>
            </a:r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04900"/>
            <a:ext cx="51054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from </a:t>
            </a:r>
            <a:r>
              <a:rPr>
                <a:hlinkClick r:id="rId2"/>
              </a:rPr>
              <a:t>Vehtari et.al.</a:t>
            </a:r>
            <a:r>
              <a:t>, 2021, a seminal paper on evaluation of MCMC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A lot of information in this summary table</a:t>
                </a:r>
              </a:p>
              <a:p>
                <a:pPr marL="342900" lvl="0" indent="-342900">
                  <a:buAutoNum type="arabicPeriod"/>
                </a:pPr>
                <a:r>
                  <a:t>The mean MCMC error</a:t>
                </a:r>
              </a:p>
              <a:p>
                <a:pPr lvl="1"/>
                <a:r>
                  <a:t>Estimated error tells us how much error the MCMC sampling has introduced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standard deviation (</a:t>
                </a:r>
                <a:r>
                  <a:rPr>
                    <a:latin typeface="Courier"/>
                  </a:rPr>
                  <a:t>sd</a:t>
                </a:r>
                <a:r>
                  <a:t>) of the mean error of the posterior distribution</a:t>
                </a:r>
              </a:p>
              <a:p>
                <a:pPr marL="342900" lvl="0" indent="-342900">
                  <a:buAutoNum type="arabicPeriod"/>
                </a:pPr>
                <a:r>
                  <a:t>Metrics of </a:t>
                </a:r>
                <a:r>
                  <a:rPr b="1"/>
                  <a:t>effective sample size (ESS)</a:t>
                </a:r>
              </a:p>
              <a:p>
                <a:pPr lvl="1"/>
                <a:r>
                  <a:t>ESS of bulk (middle) portion of posterior distributions</a:t>
                </a:r>
                <a:br/>
                <a:endParaRPr/>
              </a:p>
              <a:p>
                <a:pPr lvl="1"/>
                <a:r>
                  <a:t>ESS for tails ESS of posterior distributions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</a:t>
                </a:r>
                <a:r>
                  <a:rPr b="1"/>
                  <a:t>Gelman-Rudin statistic</a:t>
                </a:r>
                <a: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t>) measures the ratio of the </a:t>
                </a:r>
                <a:r>
                  <a:rPr b="1"/>
                  <a:t>variance shrinkage between chains</a:t>
                </a:r>
                <a:r>
                  <a:t> to the </a:t>
                </a:r>
                <a:r>
                  <a:rPr b="1"/>
                  <a:t>variance shrinkage within chains</a:t>
                </a:r>
              </a:p>
              <a:p>
                <a:pPr lvl="1"/>
                <a:r>
                  <a:t>Gelman-Rudin statistic should converge to 1.0</a:t>
                </a:r>
                <a:br/>
                <a:endParaRPr/>
              </a:p>
              <a:p>
                <a:pPr lvl="1"/>
                <a:r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MCSE by quantile for each model parameter</a:t>
            </a:r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MCSE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MCSE to be </a:t>
            </a:r>
            <a:r>
              <a:rPr b="1"/>
              <a:t>small and uniform</a:t>
            </a:r>
            <a:r>
              <a:t> with quantile</a:t>
            </a:r>
          </a:p>
          <a:p>
            <a:pPr lvl="0"/>
            <a:r>
              <a:t>Notice the MCSE is higher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MCSE is low, even in tails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ESS locally and by quantile for each model parameter</a:t>
            </a:r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ESS locally and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ESS to be </a:t>
            </a:r>
            <a:r>
              <a:rPr b="1"/>
              <a:t>large and uniform</a:t>
            </a:r>
            <a:r>
              <a:t> with quantile</a:t>
            </a:r>
          </a:p>
          <a:p>
            <a:pPr lvl="0"/>
            <a:r>
              <a:t>Local ESS is fairly uniform with quantile</a:t>
            </a:r>
          </a:p>
          <a:p>
            <a:pPr lvl="0"/>
            <a:r>
              <a:t>Notice the quantile ESS is lower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ESS is reasonably high, even in tails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Examine HDIs of model parameters by trace with </a:t>
            </a:r>
            <a:r>
              <a:rPr b="1"/>
              <a:t>tree plot</a:t>
            </a:r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193800"/>
            <a:ext cx="261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HDIs of model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HDIs are similar for each parameter by trace</a:t>
            </a:r>
          </a:p>
          <a:p>
            <a:pPr lvl="0"/>
            <a:r>
              <a:t>HDIs confirm inferences on uncertainty of the model parameters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How can we interpret the results?</a:t>
            </a:r>
          </a:p>
        </p:txBody>
      </p:sp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Interpret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the mean response for the centered independent variable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has small value with limited uncertainty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Does the posterior distribution look like the distribution of the observed response?</a:t>
                </a:r>
              </a:p>
              <a:p>
                <a:pPr lvl="0"/>
                <a:r>
                  <a:t>Can simply compare density plots</a:t>
                </a:r>
              </a:p>
              <a:p>
                <a:pPr lvl="0"/>
                <a:r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Bayesian p-value</a:t>
                </a:r>
                <a:br/>
                <a:endParaRPr/>
              </a:p>
              <a:p>
                <a:pPr lvl="1"/>
                <a:r>
                  <a:t>Bayesian u-value</a:t>
                </a:r>
                <a:br/>
                <a:endParaRPr/>
              </a:p>
              <a:p>
                <a:pPr lvl="1"/>
                <a:r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Base statistic on </a:t>
                </a:r>
                <a:r>
                  <a:rPr b="1"/>
                  <a:t>posterior predictive distribution</a:t>
                </a:r>
              </a:p>
              <a:p>
                <a:pPr lvl="0"/>
                <a:r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Where:</a:t>
                </a:r>
                <a:br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realization drawn from the posterior distribution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observation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/>
              </a:p>
              <a:p>
                <a:pPr lvl="0"/>
                <a:r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distribution is compared to the distribution of observations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distribution vs. observed responses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Agreement is generally good between posterior predictive and actual observations</a:t>
            </a:r>
          </a:p>
          <a:p>
            <a:pPr lvl="0"/>
            <a:r>
              <a:t>Average predictive is heavier in the tails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rPr b="1"/>
                  <a:t>Bayesian p-value</a:t>
                </a:r>
                <a:r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:r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Bayesian p-value</a:t>
            </a:r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300" y="1193800"/>
            <a:ext cx="7404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Plot is centered on 0.5</a:t>
            </a:r>
          </a:p>
          <a:p>
            <a:pPr lvl="0"/>
            <a:r>
              <a:t>Distribution is symmetric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Posterior predictive </a:t>
                </a:r>
                <a:r>
                  <a:rPr b="1"/>
                  <a:t>Bayesian u-value</a:t>
                </a:r>
                <a:r>
                  <a:t> is also known as the </a:t>
                </a:r>
                <a:r>
                  <a:rPr b="1"/>
                  <a:t>marginal p-value</a:t>
                </a:r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should be centered on 1.0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should be close to uniformly distributed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7700" y="1193800"/>
            <a:ext cx="783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u-values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values are close to 1.0 across all values of the observatons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Toward the end of 19th Century was growing public awareness of the rising coal mine deaths</a:t>
            </a:r>
            <a:br/>
            <a:endParaRPr/>
          </a:p>
          <a:p>
            <a:pPr lvl="0"/>
            <a:r>
              <a:t>Mine disaster defined as incident leading to 6 or more deaths</a:t>
            </a:r>
          </a:p>
          <a:p>
            <a:pPr lvl="0"/>
            <a:r>
              <a:t>As early as 1886, Royal Commission published recommendations for safety practices</a:t>
            </a:r>
          </a:p>
          <a:p>
            <a:pPr lvl="1"/>
            <a:r>
              <a:t>Adoption of these practices remained voluntary</a:t>
            </a:r>
            <a:br/>
            <a:endParaRPr/>
          </a:p>
          <a:p>
            <a:pPr lvl="1"/>
            <a:r>
              <a:rPr>
                <a:hlinkClick r:id="rId2"/>
              </a:rPr>
              <a:t>British Coal Mines Act of 1911</a:t>
            </a:r>
            <a:r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Famous dataset from </a:t>
            </a:r>
            <a:r>
              <a:rPr>
                <a:hlinkClick r:id="rId2"/>
              </a:rPr>
              <a:t>Kaggle</a:t>
            </a:r>
            <a:r>
              <a:t>, and other sources</a:t>
            </a:r>
          </a:p>
          <a:p>
            <a:pPr lvl="0"/>
            <a:r>
              <a:t>Goal to create a model to quantify the differences in the rate of mine disasters before and after the introduction of safety practices</a:t>
            </a:r>
          </a:p>
          <a:p>
            <a:pPr lvl="0"/>
            <a:r>
              <a:t>Example of a </a:t>
            </a:r>
            <a:r>
              <a:rPr b="1"/>
              <a:t>point process model</a:t>
            </a:r>
          </a:p>
          <a:p>
            <a:pPr lvl="0"/>
            <a:r>
              <a:t>Point process model has an </a:t>
            </a:r>
            <a:r>
              <a:rPr b="1"/>
              <a:t>intensity</a:t>
            </a:r>
            <a:r>
              <a:t> or </a:t>
            </a:r>
            <a:r>
              <a:rPr b="1"/>
              <a:t>rate</a:t>
            </a:r>
            <a:r>
              <a:t> of occurrence of events, e.g. mine disasters</a:t>
            </a:r>
          </a:p>
          <a:p>
            <a:pPr lvl="0"/>
            <a:r>
              <a:t>Number events over a time period for this type of point process is iid</a:t>
            </a:r>
          </a:p>
          <a:p>
            <a:pPr lvl="1"/>
            <a:r>
              <a:t>The number of events per time period are a iid draw from some probability distribution</a:t>
            </a:r>
            <a:br/>
            <a:endParaRPr/>
          </a:p>
          <a:p>
            <a:pPr lvl="1"/>
            <a:r>
              <a:t>Because of the iid nature of the point process, no autoregressive (AR) effect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iid nature of the point process does not mean the distribution of the process cannot change in time</a:t>
            </a:r>
          </a:p>
          <a:p>
            <a:pPr lvl="0"/>
            <a:r>
              <a:rPr b="1"/>
              <a:t>Change points</a:t>
            </a:r>
            <a:r>
              <a:t> or </a:t>
            </a:r>
            <a:r>
              <a:rPr b="1"/>
              <a:t>switch points</a:t>
            </a:r>
            <a:r>
              <a:t> in time are quite common in the real-world</a:t>
            </a:r>
          </a:p>
          <a:p>
            <a:pPr lvl="1"/>
            <a:r>
              <a:t>Rates changes at change point</a:t>
            </a:r>
            <a:br/>
            <a:endParaRPr/>
          </a:p>
          <a:p>
            <a:pPr lvl="1"/>
            <a:r>
              <a:t>Rate constant betwen change point</a:t>
            </a:r>
            <a:br/>
            <a:endParaRPr/>
          </a:p>
          <a:p>
            <a:pPr lvl="1"/>
            <a:r>
              <a:t>Identifying these change points is often a challenging problem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Two related questions we can ask about these data</a:t>
            </a:r>
          </a:p>
          <a:p>
            <a:pPr lvl="1"/>
            <a:r>
              <a:t>At what point in time was there a significant change in intensity, the switch point?</a:t>
            </a:r>
            <a:br/>
            <a:endParaRPr/>
          </a:p>
          <a:p>
            <a:pPr lvl="1"/>
            <a:r>
              <a:t>Not obvious, changes in safety practice were adopted over about 25 years</a:t>
            </a:r>
            <a:br/>
            <a:endParaRPr/>
          </a:p>
          <a:p>
            <a:pPr lvl="1"/>
            <a:r>
              <a:t>How significant was the reduction in the rate?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Analysis of change point in British coal mine disasters</a:t>
                </a:r>
              </a:p>
              <a:p>
                <a:pPr lvl="0"/>
                <a:r>
                  <a:rPr b="1"/>
                  <a:t>Poisson likelihood</a:t>
                </a:r>
                <a:r>
                  <a:t> model with switch switch point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, rate before,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t> and after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Define model using PyMC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disaster_model: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Uniform prior on the switch point  </a:t>
            </a:r>
            <a:br/>
            <a:r>
              <a:rPr>
                <a:latin typeface="Courier"/>
              </a:rPr>
              <a:t>    switchpoint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pymc3.DiscreteUniform(</a:t>
            </a:r>
            <a:r>
              <a:rPr>
                <a:solidFill>
                  <a:srgbClr val="4070A0"/>
                </a:solidFill>
                <a:latin typeface="Courier"/>
              </a:rPr>
              <a:t>"switchpoint"</a:t>
            </a:r>
            <a:r>
              <a:rPr>
                <a:latin typeface="Courier"/>
              </a:rPr>
              <a:t>, lower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(), upper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())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pymc3.Triangular("switchpoint", lower=disaster_data.Year.min(), upper=disaster_data.Year.max(), c=1900)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pymc3.Laplace("switchpoint", mu=1900, b=4.0)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pre- and post-switch rates </a:t>
            </a:r>
            <a:br/>
            <a:r>
              <a:rPr>
                <a:latin typeface="Courier"/>
              </a:rPr>
              <a:t>    early_rate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"early_rate"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late_rate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"late_rate"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/>
            <a:r>
              <a:rPr>
                <a:latin typeface="Courier"/>
              </a:rPr>
              <a:t>    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pymc3.math.switch(switchpoint </a:t>
            </a:r>
            <a:r>
              <a:rPr>
                <a:solidFill>
                  <a:srgbClr val="666666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disaster_data.Year, early_rate, late_rate)</a:t>
            </a:r>
            <a:br/>
            <a:br/>
            <a:r>
              <a:rPr>
                <a:latin typeface="Courier"/>
              </a:rPr>
              <a:t>    disasters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pymc3.Poisson(</a:t>
            </a:r>
            <a:r>
              <a:rPr>
                <a:solidFill>
                  <a:srgbClr val="4070A0"/>
                </a:solidFill>
                <a:latin typeface="Courier"/>
              </a:rPr>
              <a:t>"disasters"</a:t>
            </a:r>
            <a:r>
              <a:rPr>
                <a:latin typeface="Courier"/>
              </a:rPr>
              <a:t>, rate,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disaster_data.Count)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Distributions and traces from sampling</a:t>
            </a:r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Good agreement between traces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 for each trace</a:t>
            </a:r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3800" y="1193800"/>
            <a:ext cx="1663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HDIs are consistent across traces</a:t>
            </a:r>
          </a:p>
          <a:p>
            <a:pPr lvl="0"/>
            <a:r>
              <a:t>See notebook for MCMC, Prior and Posterior checks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</a:t>
            </a:r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 of switch point is in reasonable range</a:t>
            </a:r>
          </a:p>
          <a:p>
            <a:pPr lvl="0"/>
            <a:r>
              <a:t>Significant difference in HDI of rates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Posterior Predictive checks</a:t>
            </a:r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193800"/>
            <a:ext cx="309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checks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t>For complex Bayesian models we need a computationally efficient aproximation</a:t>
            </a:r>
          </a:p>
          <a:p>
            <a:pPr lvl="0"/>
            <a:r>
              <a:t>Grid sampling is inefficient</a:t>
            </a:r>
          </a:p>
          <a:p>
            <a:pPr lvl="0"/>
            <a:r>
              <a:t>MCMC sampling is based on Markov chains</a:t>
            </a:r>
          </a:p>
          <a:p>
            <a:pPr lvl="1"/>
            <a:r>
              <a:t>Markov process is memoryless</a:t>
            </a:r>
            <a:br/>
            <a:endParaRPr/>
          </a:p>
          <a:p>
            <a:pPr lvl="1"/>
            <a:r>
              <a:t>Sampling converges to probability distribution</a:t>
            </a:r>
          </a:p>
          <a:p>
            <a:pPr lvl="0"/>
            <a:r>
              <a:t>Several MCMC sampling methods have been developed</a:t>
            </a:r>
          </a:p>
          <a:p>
            <a:pPr lvl="1"/>
            <a:r>
              <a:t>Metropolis-Hastings (M-H) algorithm uses random sampling with acceptance probability</a:t>
            </a:r>
            <a:br/>
            <a:endParaRPr/>
          </a:p>
          <a:p>
            <a:pPr lvl="1"/>
            <a:r>
              <a:t>Gibbs sampling round robins on the dimensions of the parameter space</a:t>
            </a:r>
            <a:br/>
            <a:endParaRPr/>
          </a:p>
          <a:p>
            <a:pPr lvl="1"/>
            <a:r>
              <a:t>NUTS</a:t>
            </a:r>
          </a:p>
          <a:p>
            <a:pPr lvl="0"/>
            <a:r>
              <a:t>NUTS is the state of the art MCMC algorithm</a:t>
            </a:r>
          </a:p>
          <a:p>
            <a:pPr lvl="1"/>
            <a:r>
              <a:t>Uses a field of attraction to the highest density parts of the parameter space</a:t>
            </a:r>
            <a:br/>
            <a:endParaRPr/>
          </a:p>
          <a:p>
            <a:pPr lvl="1"/>
            <a:r>
              <a:t>No hyperparameters to tune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Performance metrics of MCMC sampling</a:t>
            </a:r>
          </a:p>
          <a:p>
            <a:pPr lvl="0"/>
            <a:r>
              <a:t>Sample efficiency</a:t>
            </a:r>
          </a:p>
          <a:p>
            <a:pPr lvl="1"/>
            <a:r>
              <a:t>Serial correlation reduces sample efficiency</a:t>
            </a:r>
            <a:br/>
            <a:endParaRPr/>
          </a:p>
          <a:p>
            <a:pPr lvl="1"/>
            <a:r>
              <a:t>ESS</a:t>
            </a:r>
          </a:p>
          <a:p>
            <a:pPr lvl="0"/>
            <a:r>
              <a:t>Convergence</a:t>
            </a:r>
          </a:p>
          <a:p>
            <a:pPr lvl="1"/>
            <a:r>
              <a:t>Multiple chains should converge to the similar distributions</a:t>
            </a:r>
            <a:br/>
            <a:endParaRPr/>
          </a:p>
          <a:p>
            <a:pPr lvl="1"/>
            <a:r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5116</Words>
  <Application>Microsoft Office PowerPoint</Application>
  <PresentationFormat>On-screen Show (16:9)</PresentationFormat>
  <Paragraphs>550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Sampling and Inference with Model</vt:lpstr>
      <vt:lpstr>Sampling and Inference with Model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45</cp:revision>
  <dcterms:created xsi:type="dcterms:W3CDTF">2024-08-17T14:42:55Z</dcterms:created>
  <dcterms:modified xsi:type="dcterms:W3CDTF">2024-11-12T03:42:01Z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